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5"/>
    <p:sldMasterId id="2147483696" r:id="rId6"/>
  </p:sldMasterIdLst>
  <p:notesMasterIdLst>
    <p:notesMasterId r:id="rId36"/>
  </p:notesMasterIdLst>
  <p:sldIdLst>
    <p:sldId id="663" r:id="rId7"/>
    <p:sldId id="610" r:id="rId8"/>
    <p:sldId id="270" r:id="rId9"/>
    <p:sldId id="611" r:id="rId10"/>
    <p:sldId id="608" r:id="rId11"/>
    <p:sldId id="635" r:id="rId12"/>
    <p:sldId id="636" r:id="rId13"/>
    <p:sldId id="638" r:id="rId14"/>
    <p:sldId id="639" r:id="rId15"/>
    <p:sldId id="633" r:id="rId16"/>
    <p:sldId id="640" r:id="rId17"/>
    <p:sldId id="643" r:id="rId18"/>
    <p:sldId id="355" r:id="rId19"/>
    <p:sldId id="644" r:id="rId20"/>
    <p:sldId id="660" r:id="rId21"/>
    <p:sldId id="645" r:id="rId22"/>
    <p:sldId id="360" r:id="rId23"/>
    <p:sldId id="646" r:id="rId24"/>
    <p:sldId id="657" r:id="rId25"/>
    <p:sldId id="648" r:id="rId26"/>
    <p:sldId id="665" r:id="rId27"/>
    <p:sldId id="666" r:id="rId28"/>
    <p:sldId id="650" r:id="rId29"/>
    <p:sldId id="653" r:id="rId30"/>
    <p:sldId id="654" r:id="rId31"/>
    <p:sldId id="616" r:id="rId32"/>
    <p:sldId id="655" r:id="rId33"/>
    <p:sldId id="664" r:id="rId34"/>
    <p:sldId id="662" r:id="rId35"/>
  </p:sldIdLst>
  <p:sldSz cx="9144000" cy="5715000" type="screen16x1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966" y="60"/>
      </p:cViewPr>
      <p:guideLst>
        <p:guide orient="horz" pos="2160"/>
        <p:guide pos="2880"/>
        <p:guide orient="horz" pos="1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D73B3-8EE5-4F76-A5A7-BDF92AC5CCC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E803C-72CA-4F4D-BCE7-A2AE3FDE2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3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238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402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0580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143000"/>
            <a:ext cx="8229600" cy="15240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C009-0728-40D7-8A2F-B882DEE4FF8D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776415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14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CE7-2B92-4268-9E3A-9A5E1528AC43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96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08000"/>
            <a:ext cx="7086600" cy="15240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089824"/>
            <a:ext cx="7086600" cy="1258093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E5C7B-17A6-4205-BF44-AE56F020BA76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5347232"/>
            <a:ext cx="762000" cy="304271"/>
          </a:xfrm>
        </p:spPr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73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A35F-AD01-47A2-A281-C3FDE84B2F94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97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542"/>
            <a:ext cx="8229600" cy="9525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625739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0" y="1279263"/>
            <a:ext cx="4041775" cy="625739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968500"/>
            <a:ext cx="4040188" cy="31366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968500"/>
            <a:ext cx="4041775" cy="31366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4690-82CF-4B6F-8388-4F2CDF549EA7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0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011D-D56E-4294-8AAA-C589A376803C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76C9-1936-49AE-B913-5A54C6348311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27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5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5" y="1270000"/>
            <a:ext cx="3008313" cy="3835136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059E-34E1-4BBF-8841-F564433291D4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76772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08000"/>
            <a:ext cx="5486400" cy="435240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526646"/>
            <a:ext cx="5486400" cy="33020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972323"/>
            <a:ext cx="5486400" cy="44196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7AF9-0966-4D4E-B60D-06DDEABF8F1B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14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1576-CB88-499C-89F9-99CAC3BE4D56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40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6B35F-43AA-46A3-AEC9-52770E310645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4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978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497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565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466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469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385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4758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7708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9243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5347232"/>
            <a:ext cx="2133600" cy="304271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BCF3485-7010-432B-9655-A0D2A5320288}" type="datetime8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20/دسامبر/2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5347232"/>
            <a:ext cx="2895600" cy="304271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5347232"/>
            <a:ext cx="762000" cy="304271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8A529D-727F-404E-9AA0-E38779C6EE39}" type="slidenum">
              <a:rPr lang="fa-IR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38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117307"/>
            <a:ext cx="4184204" cy="3840427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sz="1800" dirty="0" smtClean="0">
                <a:cs typeface="B Yagut"/>
              </a:rPr>
              <a:t>تصویر پرسنلی مدرس :</a:t>
            </a:r>
          </a:p>
          <a:p>
            <a:pPr marL="0" indent="0" algn="r" rtl="1">
              <a:buNone/>
            </a:pPr>
            <a:endParaRPr lang="fa-IR" sz="1800" dirty="0">
              <a:cs typeface="B Yagut"/>
            </a:endParaRPr>
          </a:p>
          <a:p>
            <a:pPr marL="0" indent="0" algn="r" rtl="1">
              <a:buNone/>
            </a:pPr>
            <a:endParaRPr lang="en-US" sz="1800" dirty="0" smtClean="0">
              <a:cs typeface="B Yagut"/>
            </a:endParaRPr>
          </a:p>
          <a:p>
            <a:pPr marL="0" indent="0" algn="r" rtl="1">
              <a:buNone/>
            </a:pPr>
            <a:endParaRPr lang="fa-IR" sz="1800" dirty="0" smtClean="0">
              <a:cs typeface="B Yagut"/>
            </a:endParaRPr>
          </a:p>
          <a:p>
            <a:pPr algn="r" rtl="1"/>
            <a:r>
              <a:rPr lang="fa-IR" sz="2000" dirty="0" smtClean="0">
                <a:cs typeface="B Yagut"/>
              </a:rPr>
              <a:t>نام نام خانوادگی مدرس : </a:t>
            </a:r>
          </a:p>
          <a:p>
            <a:pPr marL="0" indent="0" algn="r" rtl="1">
              <a:buNone/>
            </a:pPr>
            <a:r>
              <a:rPr lang="fa-IR" sz="2000" dirty="0">
                <a:cs typeface="B Yagut"/>
              </a:rPr>
              <a:t> </a:t>
            </a:r>
            <a:r>
              <a:rPr lang="fa-IR" sz="2000" dirty="0" smtClean="0">
                <a:cs typeface="B Yagut"/>
              </a:rPr>
              <a:t> فریبا بهمن پور</a:t>
            </a:r>
          </a:p>
          <a:p>
            <a:pPr marL="0" indent="0" algn="r" rtl="1">
              <a:buNone/>
            </a:pPr>
            <a:endParaRPr lang="fa-IR" sz="2000" dirty="0" smtClean="0">
              <a:cs typeface="B Yagut"/>
            </a:endParaRPr>
          </a:p>
          <a:p>
            <a:pPr algn="r" rtl="1"/>
            <a:r>
              <a:rPr lang="fa-IR" sz="2000" dirty="0" smtClean="0">
                <a:cs typeface="B Yagut"/>
              </a:rPr>
              <a:t>مدرک تحصیلی : </a:t>
            </a:r>
          </a:p>
          <a:p>
            <a:pPr marL="0" indent="0" algn="r" rtl="1">
              <a:buNone/>
            </a:pPr>
            <a:r>
              <a:rPr lang="fa-IR" sz="2000" dirty="0">
                <a:cs typeface="B Yagut"/>
              </a:rPr>
              <a:t> </a:t>
            </a:r>
            <a:r>
              <a:rPr lang="fa-IR" sz="2000" dirty="0" smtClean="0">
                <a:cs typeface="B Yagut"/>
              </a:rPr>
              <a:t> کارشناس ارشد پرستاری جامعه نگر</a:t>
            </a:r>
          </a:p>
          <a:p>
            <a:pPr marL="0" indent="0" algn="r" rtl="1">
              <a:buNone/>
            </a:pPr>
            <a:endParaRPr lang="fa-IR" sz="2000" dirty="0" smtClean="0">
              <a:cs typeface="B Yagut"/>
            </a:endParaRPr>
          </a:p>
          <a:p>
            <a:pPr algn="r" rtl="1"/>
            <a:r>
              <a:rPr lang="fa-IR" sz="2000" dirty="0" smtClean="0">
                <a:cs typeface="B Yagut"/>
              </a:rPr>
              <a:t>موقعیت اشتغال سازمانی :</a:t>
            </a:r>
          </a:p>
          <a:p>
            <a:pPr marL="0" indent="0" algn="r" rtl="1">
              <a:buNone/>
            </a:pPr>
            <a:r>
              <a:rPr lang="fa-IR" sz="2000" dirty="0" smtClean="0">
                <a:cs typeface="B Yagut"/>
              </a:rPr>
              <a:t>مربی پرستاری مرکز آموزش بهورزی شهرستان لاهیجان- دانشگاه علوم پزشکی و خدمات بهداشتی درمانی گیلان</a:t>
            </a:r>
          </a:p>
          <a:p>
            <a:pPr marL="0" indent="0" algn="r" rtl="1">
              <a:buNone/>
            </a:pPr>
            <a:endParaRPr lang="en-US" sz="2000" dirty="0">
              <a:cs typeface="B Yagut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5220072" y="337221"/>
            <a:ext cx="3528392" cy="54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5" y="1177313"/>
            <a:ext cx="4185791" cy="3840427"/>
          </a:xfrm>
        </p:spPr>
        <p:txBody>
          <a:bodyPr>
            <a:noAutofit/>
          </a:bodyPr>
          <a:lstStyle/>
          <a:p>
            <a:pPr algn="r" rtl="1"/>
            <a:r>
              <a:rPr lang="fa-IR" sz="1800" dirty="0" smtClean="0">
                <a:cs typeface="B Yagut" panose="00000400000000000000" pitchFamily="2" charset="-78"/>
              </a:rPr>
              <a:t>حیطه درس : آناتومی و فیزیو لوژی</a:t>
            </a:r>
          </a:p>
          <a:p>
            <a:pPr lvl="0" algn="r" rtl="1"/>
            <a:r>
              <a:rPr lang="fa-IR" sz="1800" dirty="0" smtClean="0">
                <a:cs typeface="B Yagut" panose="00000400000000000000" pitchFamily="2" charset="-78"/>
              </a:rPr>
              <a:t>تاریخ آخرین بازنگری </a:t>
            </a:r>
            <a:r>
              <a:rPr lang="fa-IR" sz="1800" smtClean="0">
                <a:cs typeface="B Yagut" panose="00000400000000000000" pitchFamily="2" charset="-78"/>
              </a:rPr>
              <a:t>: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99/4/10</a:t>
            </a:r>
          </a:p>
          <a:p>
            <a:pPr algn="r" rtl="1"/>
            <a:endParaRPr lang="fa-IR" sz="18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1800" dirty="0" smtClean="0">
                <a:cs typeface="B Yagut" panose="00000400000000000000" pitchFamily="2" charset="-78"/>
              </a:rPr>
              <a:t>نوبت تهیه : 2</a:t>
            </a:r>
            <a:endParaRPr lang="en-US" sz="18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1800" dirty="0" smtClean="0">
                <a:cs typeface="B Yagut" panose="00000400000000000000" pitchFamily="2" charset="-78"/>
              </a:rPr>
              <a:t>نام فایل : </a:t>
            </a:r>
            <a:r>
              <a:rPr lang="en-US" sz="16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Ap</a:t>
            </a:r>
            <a:r>
              <a:rPr lang="en-US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en-US" sz="16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dastghahe</a:t>
            </a:r>
            <a:r>
              <a:rPr lang="en-US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B Yagut" panose="00000400000000000000" pitchFamily="2" charset="-78"/>
              </a:rPr>
              <a:t>govaresh</a:t>
            </a:r>
            <a:r>
              <a:rPr lang="en-US" sz="16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edi2</a:t>
            </a:r>
            <a:r>
              <a:rPr lang="fa-IR" sz="1800" dirty="0" smtClean="0">
                <a:cs typeface="B Yagut" panose="00000400000000000000" pitchFamily="2" charset="-78"/>
              </a:rPr>
              <a:t>  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18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1800" dirty="0" smtClean="0">
                <a:cs typeface="B Yagut" panose="00000400000000000000" pitchFamily="2" charset="-78"/>
              </a:rPr>
              <a:t>شیوه ارزشیابی : نظری و عملی</a:t>
            </a:r>
            <a:endParaRPr lang="en-US" sz="1800" dirty="0" smtClean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7" y="279830"/>
            <a:ext cx="3822440" cy="654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9826"/>
            <a:ext cx="4032448" cy="654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C:\Users\rozhansystem\Desktop\IMAG01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2" y="1177315"/>
            <a:ext cx="1116911" cy="10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سطوح دندانی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- سطح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خارجی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یا سطح لبی ( سطح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گونه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 )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دندانهای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جلوی فک به طرف لبها ودندانهای عقب فک به طرف گونه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ها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- سطح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داخلی یا سطح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زبانی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دندانهای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پایین به سمت زبان ودر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های بالا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طرف سقف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دهان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- سطح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بین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دندانی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سطوح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بین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دو دندان مجاور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- سطح جونده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دندانهای جلو باریک وبرای بریدن ودر دندانهای عقب پهن وناهمواربرای جویدن </a:t>
            </a:r>
          </a:p>
          <a:p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ZOOM00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017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828435"/>
          </a:xfrm>
        </p:spPr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دوره های دندانی</a:t>
            </a:r>
            <a:r>
              <a:rPr lang="fa-IR" sz="32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 </a:t>
            </a:r>
            <a:endParaRPr lang="en-US" sz="3200" b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7293"/>
            <a:ext cx="8229600" cy="4380487"/>
          </a:xfrm>
        </p:spPr>
        <p:txBody>
          <a:bodyPr>
            <a:noAutofit/>
          </a:bodyPr>
          <a:lstStyle/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شیری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از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6ماهگی شروع به رویش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کند، تا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2/5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سالگی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تعداد آنها در دهان کامل می گردد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تعداد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شیری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20 </a:t>
            </a:r>
            <a:r>
              <a:rPr lang="fa-IR" sz="22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عدد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است. 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2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دایمی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از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حدود </a:t>
            </a:r>
            <a:r>
              <a:rPr lang="fa-IR" sz="22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5/5 تا12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سالگی بتدریج دندان شیری لق شده ومی افتند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هر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شیری که می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افتد</a:t>
            </a:r>
            <a:r>
              <a:rPr lang="en-US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</a:t>
            </a:r>
            <a:r>
              <a:rPr lang="en-US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تا</a:t>
            </a:r>
            <a:r>
              <a:rPr lang="en-US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6 ماه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طول می کشد که جای آن دندان دائمی رویش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کند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در پشت دندان آسیای 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شیری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12</a:t>
            </a:r>
            <a:r>
              <a:rPr lang="en-US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عدد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بزرگ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دایمی</a:t>
            </a:r>
            <a:r>
              <a:rPr lang="en-US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رویش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کند که همانند شیری ندارد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بنابراین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جای دندانها ی پیش ونیش شیری دندانهای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دایمی،</a:t>
            </a:r>
            <a:r>
              <a:rPr lang="en-US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جای دندان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شیری دندان آسیای کوچک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دائمی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رویش می کند.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چهار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انتهایی آسیای بزرگ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دائمی را دندان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عقل  گویند علت نامگذاری آن رویش این دندان درزمان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بلوغ (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18 تا 23 سالگی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) است.</a:t>
            </a:r>
            <a:endParaRPr lang="fa-IR" sz="22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2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just"/>
            <a:endParaRPr lang="en-US" sz="2200" dirty="0">
              <a:cs typeface="B Yagut" panose="00000400000000000000" pitchFamily="2" charset="-78"/>
            </a:endParaRPr>
          </a:p>
        </p:txBody>
      </p:sp>
      <p:pic>
        <p:nvPicPr>
          <p:cNvPr id="4" name="ZOOM00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077747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3200" b="1" dirty="0">
                <a:ln w="6350">
                  <a:noFill/>
                </a:ln>
                <a:latin typeface="Lucida Sans"/>
                <a:cs typeface="B Yagut" panose="00000400000000000000" pitchFamily="2" charset="-78"/>
              </a:rPr>
              <a:t>در هر نیم فک 8 دندان دایمی وجود دارد که ازوسط واز جلوبه عقب شماره گذاری می شود: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864260"/>
          </a:xfrm>
        </p:spPr>
        <p:txBody>
          <a:bodyPr>
            <a:normAutofit fontScale="92500" lnSpcReduction="10000"/>
          </a:bodyPr>
          <a:lstStyle/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6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دندانهای جانشین شونده که همانند شیری </a:t>
            </a:r>
            <a:r>
              <a:rPr lang="fa-IR" sz="26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دارند :</a:t>
            </a:r>
            <a:endParaRPr lang="fa-IR" sz="2600" b="1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en-US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شماره1،</a:t>
            </a:r>
            <a:r>
              <a:rPr lang="en-US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پیش میانی</a:t>
            </a: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شماره2،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پیش طرفی </a:t>
            </a: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شماره 3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نیش</a:t>
            </a: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شماره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4،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کوچک اول</a:t>
            </a: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شماره5،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کوچک دوم</a:t>
            </a:r>
          </a:p>
          <a:p>
            <a:pPr marL="176213" lvl="0" indent="-176213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6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دندانهایی </a:t>
            </a:r>
            <a:r>
              <a:rPr lang="fa-IR" sz="26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که همانند شیری </a:t>
            </a:r>
            <a:r>
              <a:rPr lang="fa-IR" sz="26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ندارند</a:t>
            </a:r>
            <a:r>
              <a:rPr lang="en-US" sz="26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</a:t>
            </a:r>
            <a:endParaRPr lang="fa-IR" sz="2600" b="1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دندان6،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بزرگ اول</a:t>
            </a: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7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بزرگ دوم</a:t>
            </a: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8،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آسیای بزرگ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سوم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</p:txBody>
      </p:sp>
      <p:pic>
        <p:nvPicPr>
          <p:cNvPr id="3076" name="Picture 4" descr="C:\Users\rozhansystem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7416"/>
            <a:ext cx="3275856" cy="28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OOM00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938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485208"/>
              </p:ext>
            </p:extLst>
          </p:nvPr>
        </p:nvGraphicFramePr>
        <p:xfrm>
          <a:off x="5" y="-1"/>
          <a:ext cx="9143999" cy="5715002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791418"/>
                <a:gridCol w="874780"/>
                <a:gridCol w="989521"/>
                <a:gridCol w="1010116"/>
                <a:gridCol w="1010116"/>
                <a:gridCol w="1176834"/>
                <a:gridCol w="1124858"/>
                <a:gridCol w="978733"/>
                <a:gridCol w="1187623"/>
              </a:tblGrid>
              <a:tr h="1258660">
                <a:tc>
                  <a:txBody>
                    <a:bodyPr/>
                    <a:lstStyle/>
                    <a:p>
                      <a:pPr rtl="1"/>
                      <a:endParaRPr lang="fa-IR" sz="1500" dirty="0"/>
                    </a:p>
                  </a:txBody>
                  <a:tcPr marT="38100" marB="38100"/>
                </a:tc>
                <a:tc gridSpan="8">
                  <a:txBody>
                    <a:bodyPr/>
                    <a:lstStyle/>
                    <a:p>
                      <a:pPr rtl="1"/>
                      <a:endParaRPr lang="fa-IR" sz="1500" b="1" dirty="0" smtClean="0">
                        <a:cs typeface="B Yagut" panose="00000400000000000000" pitchFamily="2" charset="-78"/>
                      </a:endParaRPr>
                    </a:p>
                    <a:p>
                      <a:pPr algn="ctr" rtl="1"/>
                      <a:r>
                        <a:rPr lang="fa-IR" sz="2700" b="1" dirty="0" smtClean="0">
                          <a:cs typeface="B Yagut" panose="00000400000000000000" pitchFamily="2" charset="-78"/>
                        </a:rPr>
                        <a:t>جدول رویش دندانهای دائمی</a:t>
                      </a:r>
                    </a:p>
                    <a:p>
                      <a:pPr rtl="1"/>
                      <a:endParaRPr lang="fa-IR" sz="1500" dirty="0"/>
                    </a:p>
                  </a:txBody>
                  <a:tcPr marT="38100" marB="38100"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1088572">
                <a:tc>
                  <a:txBody>
                    <a:bodyPr/>
                    <a:lstStyle/>
                    <a:p>
                      <a:pPr rtl="1"/>
                      <a:endParaRPr lang="fa-IR" sz="1500" dirty="0"/>
                    </a:p>
                  </a:txBody>
                  <a:tcPr marT="38100" marB="38100"/>
                </a:tc>
                <a:tc gridSpan="8">
                  <a:txBody>
                    <a:bodyPr/>
                    <a:lstStyle/>
                    <a:p>
                      <a:pPr algn="ctr" rtl="1"/>
                      <a:r>
                        <a:rPr lang="fa-IR" sz="2700" dirty="0" smtClean="0">
                          <a:cs typeface="B Yagut" panose="00000400000000000000" pitchFamily="2" charset="-78"/>
                        </a:rPr>
                        <a:t>نام دندان</a:t>
                      </a:r>
                    </a:p>
                    <a:p>
                      <a:pPr rtl="1"/>
                      <a:endParaRPr lang="fa-IR" sz="1500" dirty="0" smtClean="0"/>
                    </a:p>
                  </a:txBody>
                  <a:tcPr marT="38100" marB="38100"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1122590">
                <a:tc>
                  <a:txBody>
                    <a:bodyPr/>
                    <a:lstStyle/>
                    <a:p>
                      <a:pPr rtl="1"/>
                      <a:endParaRPr lang="fa-IR" sz="15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پیش میانی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پیش طرفی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نیش</a:t>
                      </a:r>
                    </a:p>
                    <a:p>
                      <a:pPr marL="0" algn="ctr" defTabSz="914400" rtl="1" eaLnBrk="1" latinLnBrk="0" hangingPunct="1"/>
                      <a:endParaRPr lang="fa-IR" sz="17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اولین آسیای کوچک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دومین آسیای کوچک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اولین آسیای بزرگ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دومین آسیای بزرگ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7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سومین آسیای بزرگ</a:t>
                      </a:r>
                    </a:p>
                  </a:txBody>
                  <a:tcPr marT="38100" marB="38100"/>
                </a:tc>
              </a:tr>
              <a:tr h="1122590"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فک بالا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7تا8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8تا9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10تا12</a:t>
                      </a:r>
                      <a:r>
                        <a:rPr lang="fa-IR" sz="1700" b="1" baseline="0" dirty="0" smtClean="0">
                          <a:cs typeface="B Yagut" panose="00000400000000000000" pitchFamily="2" charset="-78"/>
                        </a:rPr>
                        <a:t> سالگی</a:t>
                      </a:r>
                      <a:endParaRPr lang="fa-IR" sz="1700" b="1" dirty="0" smtClean="0">
                        <a:cs typeface="B Yagut" panose="00000400000000000000" pitchFamily="2" charset="-78"/>
                      </a:endParaRPr>
                    </a:p>
                    <a:p>
                      <a:pPr algn="ctr" rtl="1"/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10تا11سالگی</a:t>
                      </a:r>
                    </a:p>
                    <a:p>
                      <a:pPr algn="ctr" rtl="1"/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10تا12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6تا7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12تا13</a:t>
                      </a:r>
                      <a:r>
                        <a:rPr lang="fa-IR" sz="1700" b="1" baseline="0" dirty="0" smtClean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18تا21 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</a:tr>
              <a:tr h="1122590"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فک پایین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6تا7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7تا8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9تا 10 سالگی</a:t>
                      </a:r>
                    </a:p>
                    <a:p>
                      <a:pPr algn="ctr" rtl="1"/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10تا11سالگی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11تا13</a:t>
                      </a:r>
                      <a:r>
                        <a:rPr lang="fa-IR" sz="1700" b="1" baseline="0" dirty="0" smtClean="0">
                          <a:cs typeface="B Yagut" panose="00000400000000000000" pitchFamily="2" charset="-78"/>
                        </a:rPr>
                        <a:t> 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6تا7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11تا13سالگی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17تا21</a:t>
                      </a:r>
                    </a:p>
                    <a:p>
                      <a:pPr algn="ctr" rtl="1"/>
                      <a:r>
                        <a:rPr lang="fa-IR" sz="1700" b="1" dirty="0" smtClean="0">
                          <a:cs typeface="B Yagut" panose="00000400000000000000" pitchFamily="2" charset="-78"/>
                        </a:rPr>
                        <a:t>سالگی</a:t>
                      </a:r>
                      <a:endParaRPr lang="fa-IR" sz="1700" b="1" dirty="0">
                        <a:cs typeface="B Yagut" panose="00000400000000000000" pitchFamily="2" charset="-78"/>
                      </a:endParaRPr>
                    </a:p>
                  </a:txBody>
                  <a:tcPr marT="38100" marB="38100"/>
                </a:tc>
              </a:tr>
            </a:tbl>
          </a:graphicData>
        </a:graphic>
      </p:graphicFrame>
      <p:pic>
        <p:nvPicPr>
          <p:cNvPr id="3" name="ZOOM00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137753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0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لثه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ساختمان نرم که دور دندان رو گرفته وسطح استخوان فک را می پوشاند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همراه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استخوان فک بافت نگهدارنده دندان را تشکیل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دهد لثه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سالم صورتی رنگ است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وکاملا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روی استخوان فک وطوق دندان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میچسبد و خود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خود دچار خونریزی نمی شود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شکل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قرارگرفتن لثه از شکل دندان پیروی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کند.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لبه لثه معمولا تیز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ومثل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لایه ای روی دندان کشیده شده وهیچ ناهمواری ولبه پهنی ندارد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لثه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کاملا فاصله بین دندانها را پر می کند.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ZOOM00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087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7222"/>
            <a:ext cx="4392488" cy="510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4228" y="4357666"/>
            <a:ext cx="1440160" cy="309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 smtClean="0">
                <a:cs typeface="B Yagut" panose="00000400000000000000" pitchFamily="2" charset="-78"/>
              </a:rPr>
              <a:t>لثه بیمار</a:t>
            </a:r>
            <a:endParaRPr lang="en-US" sz="2000" b="1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2240" y="1417340"/>
            <a:ext cx="1224136" cy="3000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 smtClean="0">
                <a:cs typeface="B Yagut" panose="00000400000000000000" pitchFamily="2" charset="-78"/>
              </a:rPr>
              <a:t>لثه سالم</a:t>
            </a:r>
            <a:endParaRPr lang="en-US" sz="2000" b="1" dirty="0">
              <a:cs typeface="B Yagut" panose="00000400000000000000" pitchFamily="2" charset="-78"/>
            </a:endParaRPr>
          </a:p>
        </p:txBody>
      </p:sp>
      <p:pic>
        <p:nvPicPr>
          <p:cNvPr id="5" name="ZOOM00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7213"/>
            <a:ext cx="8229600" cy="5100567"/>
          </a:xfrm>
        </p:spPr>
        <p:txBody>
          <a:bodyPr>
            <a:noAutofit/>
          </a:bodyPr>
          <a:lstStyle/>
          <a:p>
            <a:pPr marL="137160" indent="0" algn="ct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en-US" sz="3600" b="1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    </a:t>
            </a:r>
            <a:r>
              <a:rPr lang="fa-IR" sz="3600" b="1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مری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latin typeface="Book Antiqua"/>
                <a:cs typeface="B Yagut" panose="00000400000000000000" pitchFamily="2" charset="-78"/>
              </a:rPr>
              <a:t>پس </a:t>
            </a:r>
            <a:r>
              <a:rPr lang="fa-IR" sz="2400" dirty="0">
                <a:latin typeface="Book Antiqua"/>
                <a:cs typeface="B Yagut" panose="00000400000000000000" pitchFamily="2" charset="-78"/>
              </a:rPr>
              <a:t>از جویده شدن </a:t>
            </a:r>
            <a:r>
              <a:rPr lang="fa-IR" sz="2400" dirty="0" smtClean="0">
                <a:latin typeface="Book Antiqua"/>
                <a:cs typeface="B Yagut" panose="00000400000000000000" pitchFamily="2" charset="-78"/>
              </a:rPr>
              <a:t>غذا و </a:t>
            </a:r>
            <a:r>
              <a:rPr lang="fa-IR" sz="2400" dirty="0">
                <a:latin typeface="Book Antiqua"/>
                <a:cs typeface="B Yagut" panose="00000400000000000000" pitchFamily="2" charset="-78"/>
              </a:rPr>
              <a:t>انجام عمل بلع</a:t>
            </a:r>
            <a:r>
              <a:rPr lang="fa-IR" sz="2400" dirty="0" smtClean="0">
                <a:latin typeface="Book Antiqua"/>
                <a:cs typeface="B Yagut" panose="00000400000000000000" pitchFamily="2" charset="-78"/>
              </a:rPr>
              <a:t>، غذا </a:t>
            </a:r>
            <a:r>
              <a:rPr lang="fa-IR" sz="2400" dirty="0">
                <a:latin typeface="Book Antiqua"/>
                <a:cs typeface="B Yagut" panose="00000400000000000000" pitchFamily="2" charset="-78"/>
              </a:rPr>
              <a:t>وارد مری می شود</a:t>
            </a:r>
            <a:r>
              <a:rPr lang="fa-IR" sz="2400" dirty="0" smtClean="0">
                <a:latin typeface="Book Antiqua"/>
                <a:cs typeface="B Yagut" panose="00000400000000000000" pitchFamily="2" charset="-78"/>
              </a:rPr>
              <a:t>. انقباض </a:t>
            </a:r>
            <a:r>
              <a:rPr lang="fa-IR" sz="2400" dirty="0">
                <a:latin typeface="Book Antiqua"/>
                <a:cs typeface="B Yagut" panose="00000400000000000000" pitchFamily="2" charset="-78"/>
              </a:rPr>
              <a:t>عضلات مری که از بالا به پایین رخ می دهد سبب انتقال غذا به معده </a:t>
            </a:r>
            <a:r>
              <a:rPr lang="en-US" sz="2400" dirty="0" smtClean="0">
                <a:latin typeface="Book Antiqua"/>
                <a:cs typeface="B Yagut" panose="00000400000000000000" pitchFamily="2" charset="-78"/>
              </a:rPr>
              <a:t/>
            </a:r>
            <a:br>
              <a:rPr lang="en-US" sz="2400" dirty="0" smtClean="0">
                <a:latin typeface="Book Antiqua"/>
                <a:cs typeface="B Yagut" panose="00000400000000000000" pitchFamily="2" charset="-78"/>
              </a:rPr>
            </a:br>
            <a:r>
              <a:rPr lang="fa-IR" sz="2400" dirty="0" smtClean="0">
                <a:latin typeface="Book Antiqua"/>
                <a:cs typeface="B Yagut" panose="00000400000000000000" pitchFamily="2" charset="-78"/>
              </a:rPr>
              <a:t>می </a:t>
            </a:r>
            <a:r>
              <a:rPr lang="fa-IR" sz="2400" dirty="0">
                <a:latin typeface="Book Antiqua"/>
                <a:cs typeface="B Yagut" panose="00000400000000000000" pitchFamily="2" charset="-78"/>
              </a:rPr>
              <a:t>شود</a:t>
            </a:r>
            <a:r>
              <a:rPr lang="fa-IR" sz="2400" dirty="0" smtClean="0"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398462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dirty="0" smtClean="0"/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مری در محل اتصال معده تنگ می شود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تنگی در اثر انقباض عضلات تحتانی مری به وجود می آید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مانند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دریچه ای از بازگشت محتوی معده به مری جلوگیری می کند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دریچه را دریچه تحتانی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مری</a:t>
            </a:r>
            <a:b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( کاردیاک )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گویند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398462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گنجایش معده در نوزاد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30 میلی لیتر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 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گنجایش کم همراه با بلع مقادیری هوا به هنگام مکیدن پستان ونیز شلی دریچه مزبور گاه سبب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برگشت شیر(ریفلاکس)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بلع شده در نوزاد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گردد.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endParaRPr lang="en-US" dirty="0"/>
          </a:p>
        </p:txBody>
      </p:sp>
      <p:pic>
        <p:nvPicPr>
          <p:cNvPr id="2" name="ZOOM00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01774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Content Placeholder 4" descr="RPCASECSVYCAR69HPNCAJNA0BSCANDACKJCAPOVAHQCA0FKKPZCA1LJE9BCAHHDEG3CAQ1NVGBCAQG4C7GCAOQV1K0CADQ7YLYCAIDPUNQCAS7IYKQCATLSTOFCARNDSM6CAG3RPQ4CAIQJUICCAHMT5I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715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>
                <a:solidFill>
                  <a:prstClr val="white">
                    <a:shade val="50000"/>
                  </a:prstClr>
                </a:solidFill>
              </a:rPr>
              <a:t>خلیلی-پاییز92</a:t>
            </a:r>
            <a:endParaRPr lang="fa-IR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042452"/>
            <a:ext cx="1440160" cy="420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Yagut" panose="00000400000000000000" pitchFamily="2" charset="-78"/>
              </a:rPr>
              <a:t>دریچه کاردیا</a:t>
            </a:r>
            <a:endParaRPr lang="en-US" dirty="0">
              <a:solidFill>
                <a:schemeClr val="bg1"/>
              </a:solidFill>
              <a:cs typeface="B Yagut" panose="00000400000000000000" pitchFamily="2" charset="-78"/>
            </a:endParaRPr>
          </a:p>
        </p:txBody>
      </p:sp>
      <p:pic>
        <p:nvPicPr>
          <p:cNvPr id="7" name="ZOOM00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213"/>
            <a:ext cx="8363272" cy="5248527"/>
          </a:xfrm>
        </p:spPr>
        <p:txBody>
          <a:bodyPr>
            <a:normAutofit fontScale="70000" lnSpcReduction="20000"/>
          </a:bodyPr>
          <a:lstStyle/>
          <a:p>
            <a:pPr marL="548640" indent="-411480" algn="r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35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B Yagut" panose="00000400000000000000" pitchFamily="2" charset="-78"/>
              </a:rPr>
              <a:t>معده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</a:p>
          <a:p>
            <a:pPr marL="548640" indent="-41148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صورت کیسه ای به گنجایش 2/5-2  لیتر که در طرف چپ شکم ودر زیردیافراگم قرار دارد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غدد موجود در معده شیره معده را ترشح می کنند. شیره معده مایعی است بی رنگ که حالت اسیدی داردو در هضم غذا موثر است.</a:t>
            </a: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0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b="1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   </a:t>
            </a:r>
            <a:r>
              <a:rPr lang="fa-IR" sz="3500" b="1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روده باریک</a:t>
            </a:r>
          </a:p>
          <a:p>
            <a:pPr marL="287338" lvl="0" indent="-228600" algn="just" rtl="1">
              <a:lnSpc>
                <a:spcPct val="12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0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6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تا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7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متر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طول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2/5 تا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3 سانتیمتر قطر دارد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عضو از باب المعده شروع شده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به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روده 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بزرگ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ختم می شود.</a:t>
            </a:r>
          </a:p>
          <a:p>
            <a:pPr marL="263525" indent="-127000" algn="just" rtl="1">
              <a:lnSpc>
                <a:spcPct val="12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8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اثنی </a:t>
            </a:r>
            <a:r>
              <a:rPr lang="fa-IR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عشر یا دوازده :</a:t>
            </a:r>
            <a:r>
              <a:rPr lang="en-US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15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تا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25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سانتیمتر اول روده باریک را شامل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میشود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وترشحات دوغده  مهم گوارشی یعنی لوزالمعده وصفرای کبد به این بخش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ریزد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جذب بسیاری از مواد  غذایی مهم در این قسمت صورت می گیرد. </a:t>
            </a:r>
          </a:p>
          <a:p>
            <a:pPr marL="548640" lvl="0" indent="-411480" algn="just" rtl="1">
              <a:lnSpc>
                <a:spcPct val="12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</a:t>
            </a:r>
            <a:r>
              <a:rPr lang="fa-IR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تهی روده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فوقانی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چپ</a:t>
            </a:r>
          </a:p>
          <a:p>
            <a:pPr marL="548640" lvl="0" indent="-411480" algn="just" rtl="1">
              <a:lnSpc>
                <a:spcPct val="12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</a:t>
            </a:r>
            <a:r>
              <a:rPr lang="fa-IR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دراز روده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قسمت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انتهایی روده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باریک-</a:t>
            </a:r>
            <a:r>
              <a:rPr lang="en-US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تحتانی </a:t>
            </a:r>
            <a:r>
              <a:rPr lang="fa-IR" sz="28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راست</a:t>
            </a:r>
          </a:p>
          <a:p>
            <a:pPr marL="0" indent="0" algn="r" rtl="1">
              <a:buNone/>
            </a:pPr>
            <a:endParaRPr lang="en-US" sz="1200" dirty="0">
              <a:cs typeface="B Yagut" panose="00000400000000000000" pitchFamily="2" charset="-78"/>
            </a:endParaRPr>
          </a:p>
        </p:txBody>
      </p:sp>
      <p:pic>
        <p:nvPicPr>
          <p:cNvPr id="4" name="ZOOM00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632848" cy="55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OOM00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36" y="457233"/>
            <a:ext cx="8229600" cy="5023885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b="1" dirty="0" smtClean="0">
                <a:cs typeface="B Yagut"/>
              </a:rPr>
              <a:t>جلسه دوم</a:t>
            </a:r>
          </a:p>
          <a:p>
            <a:pPr marL="0" indent="0" algn="ctr" rtl="1">
              <a:buNone/>
            </a:pPr>
            <a:r>
              <a:rPr lang="fa-IR" b="1" dirty="0" smtClean="0">
                <a:cs typeface="B Yagut"/>
              </a:rPr>
              <a:t>دستگاه گوارش</a:t>
            </a:r>
            <a:endParaRPr lang="en-US" b="1" dirty="0">
              <a:cs typeface="B Yagut"/>
            </a:endParaRPr>
          </a:p>
        </p:txBody>
      </p:sp>
      <p:pic>
        <p:nvPicPr>
          <p:cNvPr id="5" name="Content Placeholder 3" descr="B1CAFGSSPZCAP6IHC2CAA2QFWDCA9P2UF1CARKDO5ACAYAQ9KLCA74Y8GLCA8BCI7YCA6D0BQ1CA0RQG4CCAFYZI04CA1XD3ULCAQ43O0ICA9XVV32CAXD09S5CAGKV3M2CAJAEZDSCA6A1I7UCAU6AI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9" y="1949572"/>
            <a:ext cx="4698423" cy="3277547"/>
          </a:xfrm>
          <a:prstGeom prst="rect">
            <a:avLst/>
          </a:prstGeom>
        </p:spPr>
      </p:pic>
      <p:pic>
        <p:nvPicPr>
          <p:cNvPr id="4" name="ZOOM0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4922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وظیفه روده </a:t>
            </a:r>
            <a:r>
              <a:rPr lang="fa-IR" sz="3200" b="1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باریک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دامه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هضم وجذب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موادغذایی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روده دراثر ترشحات روده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صفرا وشیره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های لوزالمعده صورت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گیرد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پرزهای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روده ای محل اصلی جذب موادمغذی در دستگاه گوارش هستند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پرزها سطح جذب روده ای را بالا برده وآنرا تا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8 متر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مربع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میرسانند.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حرکت دودی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</a:t>
            </a:r>
            <a:r>
              <a:rPr lang="en-US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غذا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طول روده باحرکات عضلات غیر ارادی به پیش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میرود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حرکت را حرکت دودی گویند 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</p:txBody>
      </p:sp>
      <p:pic>
        <p:nvPicPr>
          <p:cNvPr id="5" name="ZOOM00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87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9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28402"/>
          </a:xfrm>
        </p:spPr>
        <p:txBody>
          <a:bodyPr>
            <a:normAutofit fontScale="90000"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روده بزرگ یا کولون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17273"/>
            <a:ext cx="8640960" cy="4560507"/>
          </a:xfrm>
        </p:spPr>
        <p:txBody>
          <a:bodyPr>
            <a:normAutofit/>
          </a:bodyPr>
          <a:lstStyle/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پس از روده باریک شروع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شود ودرحدود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1/5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مترطول و8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تا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10سانتیمترقطر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روده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بزرگ از قسمت پایین وراست شکم شروع شده وبه طرف بالا می آید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قسمت از روده بزرگ را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کولون بالارونده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میگویند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کولون عرضی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زیر دیافراگم تا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قسمت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چپ فوقانی شکم ادامه می یابد.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کولون پایین رونده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قسمت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سوم از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طرف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چپ شکم به طرف پایین می آید.</a:t>
            </a: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just"/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353444"/>
            <a:ext cx="3348372" cy="28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OOM0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075684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16004" y="3202901"/>
            <a:ext cx="723460" cy="43204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 smtClean="0"/>
              <a:t>عرضی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30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نقش </a:t>
            </a:r>
            <a:r>
              <a:rPr lang="fa-IR" sz="28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روده </a:t>
            </a:r>
            <a:r>
              <a:rPr lang="fa-IR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بزرگ</a:t>
            </a:r>
            <a:r>
              <a:rPr lang="en-US" sz="28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</a:t>
            </a:r>
            <a:endParaRPr lang="fa-IR" sz="28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endParaRPr lang="fa-IR" sz="2400" b="1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1- با حرکات عضلات صاف جدار خودسبب دفع مواد جذب نشده </a:t>
            </a:r>
          </a:p>
          <a:p>
            <a:pPr marL="547688" lvl="0" indent="22225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صورت مدفوع می گردد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2- جذب آب اضافی مواد غذایی روده بزرگ محل 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زیست باکتری های </a:t>
            </a:r>
            <a:endParaRPr lang="en-US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7688" lvl="0" indent="22225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مفیدی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endParaRPr lang="en-US" sz="2400" dirty="0"/>
          </a:p>
        </p:txBody>
      </p:sp>
      <p:pic>
        <p:nvPicPr>
          <p:cNvPr id="2" name="ZOOM00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87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77249"/>
            <a:ext cx="8640960" cy="4948493"/>
          </a:xfrm>
        </p:spPr>
        <p:txBody>
          <a:bodyPr>
            <a:noAutofit/>
          </a:bodyPr>
          <a:lstStyle/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ea typeface="+mj-ea"/>
                <a:cs typeface="B Yagut" panose="00000400000000000000" pitchFamily="2" charset="-78"/>
              </a:rPr>
              <a:t>آپاندیس </a:t>
            </a:r>
          </a:p>
          <a:p>
            <a:pPr marL="548640" lvl="0" indent="-41148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محل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اتصال روده بزرگ به روده کوچک زائده ای بنام آپاندیس قرار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دارد. انسداد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زائده سبب تورم ودرد ناحیه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راست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تحتانی شکم می گردد که به آن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آپاندیسیت</a:t>
            </a:r>
            <a:b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گویند. </a:t>
            </a:r>
            <a:endParaRPr lang="fa-IR" sz="20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B Yagut" panose="00000400000000000000" pitchFamily="2" charset="-78"/>
              </a:rPr>
              <a:t>مقعد  </a:t>
            </a:r>
          </a:p>
          <a:p>
            <a:pPr marL="548640" lvl="0" indent="-411480" algn="just" rtl="1">
              <a:lnSpc>
                <a:spcPct val="17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دارای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عضله ای است که به آن عضله اسفنکتر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گویند؛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عضله از خارج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شدن مدفوع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بدون اراده جلوگیری می کند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شیرخواران این عضله قادر به انقباض ارادی نبوده ودر نتیجه دفع مدفوع تا قبل از سن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 سالگی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صورت غیر ارادی صورت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میگیرد.</a:t>
            </a:r>
            <a:r>
              <a:rPr lang="en-US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بتدریج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اواخر سال دوم زندگی  طفل قادر به کنترل ارادی مدفوع می شود.</a:t>
            </a:r>
          </a:p>
          <a:p>
            <a:pPr marL="548640" lvl="0" indent="-411480" algn="just" rtl="1">
              <a:lnSpc>
                <a:spcPct val="17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</a:t>
            </a:r>
            <a:endParaRPr lang="en-US" sz="1200" dirty="0">
              <a:cs typeface="B Yagut" panose="00000400000000000000" pitchFamily="2" charset="-78"/>
            </a:endParaRPr>
          </a:p>
        </p:txBody>
      </p:sp>
      <p:pic>
        <p:nvPicPr>
          <p:cNvPr id="5" name="ZOOM0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801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768428"/>
          </a:xfrm>
        </p:spPr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غده های گوارشی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41276"/>
            <a:ext cx="8229600" cy="4657700"/>
          </a:xfrm>
        </p:spPr>
        <p:txBody>
          <a:bodyPr>
            <a:normAutofit/>
          </a:bodyPr>
          <a:lstStyle/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کبد :</a:t>
            </a: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بزرگترین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غده </a:t>
            </a: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بدن-  وزن 2 کیلوگرم- زیر </a:t>
            </a:r>
            <a:r>
              <a:rPr lang="fa-IR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دیافراگم ودر سمت راست شکم قرار دارد.</a:t>
            </a: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اعمال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کبد :</a:t>
            </a:r>
            <a:endParaRPr lang="fa-IR" sz="2400" b="1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الف- ذخیره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مواد قندی</a:t>
            </a:r>
          </a:p>
          <a:p>
            <a:pPr marL="54864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ب-  ترشح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صفرا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صفرا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کیسه ای بنام کیسه صفرا جمع می شود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این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کیسه در زیر کبد قرار دارد وترشحات آن به دوازده واثنی عشر می ریزد که برای هضم غذا موثر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 صفرا حاوی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رنگدانه هایی است که سبب رنگ مدفوع می گردد.</a:t>
            </a:r>
            <a:endParaRPr lang="en-US" sz="2200" dirty="0"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0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0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 descr="34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99564"/>
            <a:ext cx="1872208" cy="125820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ZOOM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97229"/>
            <a:ext cx="8229600" cy="3771636"/>
          </a:xfrm>
        </p:spPr>
        <p:txBody>
          <a:bodyPr>
            <a:normAutofit fontScale="85000" lnSpcReduction="10000"/>
          </a:bodyPr>
          <a:lstStyle/>
          <a:p>
            <a:pPr marL="548640" indent="-411480" algn="r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b="1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لوزالمعده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</a:t>
            </a:r>
            <a:r>
              <a:rPr lang="fa-IR" sz="26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شکل </a:t>
            </a: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بادام وزن 70 گرم </a:t>
            </a:r>
            <a:r>
              <a:rPr lang="fa-IR" sz="26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زیر وپشت معده به وضع افقی قرار دارد.</a:t>
            </a:r>
          </a:p>
          <a:p>
            <a:pPr marL="137160" lvl="0" indent="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لوزالمعده دارای </a:t>
            </a:r>
            <a:r>
              <a:rPr lang="fa-IR" sz="26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دوعمل است:</a:t>
            </a:r>
          </a:p>
          <a:p>
            <a:pPr marL="137160" lvl="0" indent="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الف – ترشح </a:t>
            </a:r>
            <a:r>
              <a:rPr lang="fa-IR" sz="26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شیره گوارشی که به دوازدهه می ریزد ودر هضم غذا موثر </a:t>
            </a: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است.</a:t>
            </a:r>
            <a:endParaRPr lang="fa-IR" sz="26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50000"/>
              </a:lnSpc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ب- ترشح </a:t>
            </a:r>
            <a:r>
              <a:rPr lang="fa-IR" sz="26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یک نوع هورمون بنام انسولین که به خون می ریزدوتنظیم قند خون را به عهده دارد .انسولین توسط بخش درون ریز لوزالمعده بنام جزایر لانگرهانس ترشح می </a:t>
            </a:r>
            <a:r>
              <a:rPr lang="fa-IR" sz="26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گردد.</a:t>
            </a:r>
            <a:endParaRPr lang="fa-IR" sz="26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 descr="8GCAZ5C10BCAHWF3RDCA8YKQR8CA69ED8YCAG5UJBLCA4I9LVWCAQU15B9CAGNAWAOCAFWIGT3CAV8JI0RCANBYX86CABA9Z0KCABAFPRBCAO7Q6FECASCKR43CA5GZO0QCA93527KCACVNAQNCAB4O4K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839749"/>
            <a:ext cx="2520280" cy="1860207"/>
          </a:xfrm>
          <a:prstGeom prst="rect">
            <a:avLst/>
          </a:prstGeom>
        </p:spPr>
      </p:pic>
      <p:pic>
        <p:nvPicPr>
          <p:cNvPr id="2" name="ZOOM00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042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76842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cs typeface="B Yagut" panose="00000400000000000000" pitchFamily="2" charset="-78"/>
              </a:rPr>
              <a:t> </a:t>
            </a:r>
            <a:r>
              <a:rPr lang="fa-IR" sz="3200" b="1" dirty="0" smtClean="0">
                <a:cs typeface="B Yagut" panose="00000400000000000000" pitchFamily="2" charset="-78"/>
              </a:rPr>
              <a:t>خلاصه</a:t>
            </a:r>
            <a:r>
              <a:rPr lang="en-US" sz="3200" b="1" dirty="0" smtClean="0">
                <a:cs typeface="B Yagut" panose="00000400000000000000" pitchFamily="2" charset="-78"/>
              </a:rPr>
              <a:t> </a:t>
            </a:r>
            <a:r>
              <a:rPr lang="fa-IR" sz="3200" b="1" dirty="0" smtClean="0">
                <a:cs typeface="B Yagut" panose="00000400000000000000" pitchFamily="2" charset="-78"/>
              </a:rPr>
              <a:t>و</a:t>
            </a:r>
            <a:r>
              <a:rPr lang="en-US" sz="3200" b="1" dirty="0" smtClean="0">
                <a:cs typeface="B Yagut" panose="00000400000000000000" pitchFamily="2" charset="-78"/>
              </a:rPr>
              <a:t> </a:t>
            </a:r>
            <a:r>
              <a:rPr lang="fa-IR" sz="3200" b="1" dirty="0" smtClean="0">
                <a:cs typeface="B Yagut" panose="00000400000000000000" pitchFamily="2" charset="-78"/>
              </a:rPr>
              <a:t> نتیجه گیری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7281"/>
            <a:ext cx="8363272" cy="4648460"/>
          </a:xfrm>
        </p:spPr>
        <p:txBody>
          <a:bodyPr>
            <a:noAutofit/>
          </a:bodyPr>
          <a:lstStyle/>
          <a:p>
            <a:pPr marL="339725" indent="0" algn="just" rtl="1"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دستگاه </a:t>
            </a:r>
            <a:r>
              <a:rPr lang="fa-IR" sz="2200" dirty="0">
                <a:cs typeface="B Yagut" panose="00000400000000000000" pitchFamily="2" charset="-78"/>
              </a:rPr>
              <a:t>گوارش از مجاری و غدد و ضمایم گوارشی تشکیل شده است</a:t>
            </a:r>
            <a:r>
              <a:rPr lang="fa-IR" sz="2200" dirty="0" smtClean="0">
                <a:cs typeface="B Yagut" panose="00000400000000000000" pitchFamily="2" charset="-78"/>
              </a:rPr>
              <a:t>.</a:t>
            </a:r>
          </a:p>
          <a:p>
            <a:pPr marL="339725" indent="0" algn="just" rtl="1">
              <a:buNone/>
            </a:pPr>
            <a:r>
              <a:rPr lang="fa-IR" sz="22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مری :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پس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از جویده شدن غذاو انجام عمل بلع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غذا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وارد مری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میشود. انقباض عضلات مری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که از بالا به پایین رخ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میدهد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سبب انتقال غذا به معده م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یشود.</a:t>
            </a:r>
          </a:p>
          <a:p>
            <a:pPr marL="339725" indent="-280988" algn="just" rtl="1">
              <a:buClr>
                <a:prstClr val="white">
                  <a:shade val="95000"/>
                </a:prstClr>
              </a:buClr>
              <a:buSzPct val="65000"/>
              <a:buFont typeface="Courier New" panose="02070309020205020404" pitchFamily="49" charset="0"/>
              <a:buChar char="o"/>
            </a:pPr>
            <a:r>
              <a:rPr lang="fa-IR" sz="22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معده </a:t>
            </a:r>
            <a:r>
              <a:rPr lang="en-US" sz="22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Tahoma"/>
              </a:rPr>
              <a:t>:</a:t>
            </a:r>
            <a:r>
              <a:rPr lang="fa-IR" sz="22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Tahoma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صورت کیسه ای به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گنجایش 2/5-2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لیتر که در طرف چپ شکم ودر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زیردیافراگم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قرار دارد</a:t>
            </a:r>
            <a:r>
              <a:rPr lang="en-US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غدد موجود در معده شیره معده را ترشح می کنند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شیره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معده مایعی است بی رنگ که حالت اسیدی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 و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هضم غذا موثر است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2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280988" indent="-280988" algn="just" rtl="1">
              <a:buNone/>
            </a:pPr>
            <a:r>
              <a:rPr lang="fa-IR" sz="22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    روده باریک </a:t>
            </a:r>
            <a:r>
              <a:rPr lang="fa-IR" sz="2400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: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6  تا</a:t>
            </a:r>
            <a:r>
              <a:rPr lang="en-US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7</a:t>
            </a:r>
            <a:r>
              <a:rPr lang="en-US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متر طول و</a:t>
            </a:r>
            <a:r>
              <a:rPr lang="en-US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2/5 تا</a:t>
            </a:r>
            <a:r>
              <a:rPr lang="en-US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3 سانتیمتر قطر دارد.</a:t>
            </a:r>
            <a:r>
              <a:rPr lang="en-US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این عضو از باب المعده شروع شده وبه روده </a:t>
            </a:r>
            <a:r>
              <a:rPr lang="en-US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بزرگ ختم می شود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280988" lvl="0" indent="-280988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روده بزرگ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</a:t>
            </a:r>
            <a:r>
              <a:rPr lang="fa-IR" sz="22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ادامه </a:t>
            </a: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هضم وجذب موادغذایی هضم ماده غذایی در روده دراثر ترشحات روده وصفراوشیره های لوزالمعده صورت می گیرد</a:t>
            </a:r>
            <a:r>
              <a:rPr lang="en-US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2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200" b="1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غده ها وضمائم </a:t>
            </a:r>
            <a:r>
              <a:rPr lang="fa-IR" sz="2200" b="1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گوارشی : </a:t>
            </a:r>
            <a:r>
              <a:rPr lang="fa-IR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شامل غددبزاقی،</a:t>
            </a:r>
            <a:r>
              <a:rPr lang="en-US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معدی،</a:t>
            </a:r>
            <a:r>
              <a:rPr lang="en-US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روده ای،</a:t>
            </a:r>
            <a:r>
              <a:rPr lang="en-US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کبد ولوزالمعده</a:t>
            </a:r>
          </a:p>
          <a:p>
            <a:pPr marL="280988" lvl="0" indent="-280988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0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280988" lvl="0" indent="-280988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0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280988" indent="-280988" algn="r" rtl="1">
              <a:buNone/>
            </a:pPr>
            <a:endParaRPr lang="fa-IR" sz="20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0" lvl="0" indent="0" algn="r" rtl="1">
              <a:buNone/>
            </a:pPr>
            <a:r>
              <a:rPr lang="fa-IR" sz="2000" b="1" dirty="0" smtClean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   </a:t>
            </a:r>
            <a:endParaRPr lang="fa-IR" sz="2000" b="1" dirty="0">
              <a:ln w="6350">
                <a:noFill/>
              </a:ln>
              <a:solidFill>
                <a:prstClr val="black"/>
              </a:solidFill>
              <a:latin typeface="Lucida Sans"/>
              <a:cs typeface="B Yagut" panose="00000400000000000000" pitchFamily="2" charset="-78"/>
            </a:endParaRPr>
          </a:p>
          <a:p>
            <a:pPr marL="287338" lvl="0" indent="-22860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000" b="1" dirty="0">
                <a:ln w="6350">
                  <a:noFill/>
                </a:ln>
                <a:solidFill>
                  <a:prstClr val="black"/>
                </a:solidFill>
                <a:latin typeface="Lucida Sans"/>
                <a:cs typeface="B Yagut" panose="00000400000000000000" pitchFamily="2" charset="-78"/>
              </a:rPr>
              <a:t> </a:t>
            </a:r>
            <a:endParaRPr lang="fa-IR" sz="20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0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r" rtl="1"/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en-US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5" name="ZOOM00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10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cs typeface="B Yagut" panose="00000400000000000000" pitchFamily="2" charset="-78"/>
              </a:rPr>
              <a:t>پرسش و تمرین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97293"/>
            <a:ext cx="8229600" cy="5040560"/>
          </a:xfrm>
        </p:spPr>
        <p:txBody>
          <a:bodyPr>
            <a:noAutofit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1- مجاری گوارشی را نام ببرید؟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2- دوره های دندانی را نام ببرید؟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3- لایه های دندان را نام ببرید؟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4 - مشخصات یک لثه سالم را توضیح دهید؟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5- وظیفه روده بزرگ و روده کوچک را توضیح دهید؟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6- جایگاه  و وظیفه معده در دستگاه گوارش را توضیح دهید؟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7- اپاندیس در کدام قسمت دستگاه گوارش قرار دارد؟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000" smtClean="0">
                <a:ea typeface="Times New Roman"/>
                <a:cs typeface="B Yagut" panose="00000400000000000000" pitchFamily="2" charset="-78"/>
              </a:rPr>
              <a:t>8- </a:t>
            </a:r>
            <a:r>
              <a:rPr lang="fa-IR" sz="2000" dirty="0" smtClean="0">
                <a:ea typeface="Times New Roman"/>
                <a:cs typeface="B Yagut" panose="00000400000000000000" pitchFamily="2" charset="-78"/>
              </a:rPr>
              <a:t>جایگاه و وظیفه لوزالمعده را توضیح دهید؟</a:t>
            </a:r>
            <a:endParaRPr lang="en-US" sz="2000" dirty="0">
              <a:ea typeface="Times New Roman"/>
              <a:cs typeface="B Yagut" panose="00000400000000000000" pitchFamily="2" charset="-78"/>
            </a:endParaRPr>
          </a:p>
          <a:p>
            <a:endParaRPr lang="en-US" sz="1800" dirty="0">
              <a:cs typeface="B Yagut" panose="00000400000000000000" pitchFamily="2" charset="-78"/>
            </a:endParaRPr>
          </a:p>
        </p:txBody>
      </p:sp>
      <p:pic>
        <p:nvPicPr>
          <p:cNvPr id="4" name="ZOOM00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20700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منابع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Low" rtl="1"/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مجموعه آموزش بهورزی، مباحث مقدماتی، رهبر محمدرضا، ثنایی هستی، تاریخ انتشار 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1396</a:t>
            </a:r>
            <a:r>
              <a:rPr lang="en-US" sz="2400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fa-IR" sz="24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justLow" rtl="1"/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راس و ویلسون، آناتومی و فیزیولوژی در سلامت  و بیماری،</a:t>
            </a:r>
            <a:r>
              <a:rPr lang="en-US" sz="24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ترجمه عباس حق دوست- انتشارات سالمی 1388</a:t>
            </a:r>
            <a:endParaRPr lang="fa-IR" sz="2400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dirty="0"/>
          </a:p>
        </p:txBody>
      </p:sp>
      <p:pic>
        <p:nvPicPr>
          <p:cNvPr id="5" name="ZOOM00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83772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7247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43364"/>
            <a:ext cx="8229600" cy="3314403"/>
          </a:xfrm>
        </p:spPr>
        <p:txBody>
          <a:bodyPr>
            <a:normAutofit/>
          </a:bodyPr>
          <a:lstStyle/>
          <a:p>
            <a:pPr marL="0" lvl="0" indent="0" algn="justLow" rtl="1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- استان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گیلان، رشت، میدان فرهنگ، خیابان آزادگان، معاونت بهداشتی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گیلان</a:t>
            </a:r>
          </a:p>
          <a:p>
            <a:pPr marL="0" lvl="0" indent="0" algn="justLow" rtl="1">
              <a:buNone/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justLow" rtl="1"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استان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گیلان</a:t>
            </a:r>
            <a:r>
              <a:rPr lang="fa-IR" sz="2400">
                <a:solidFill>
                  <a:prstClr val="black"/>
                </a:solidFill>
                <a:cs typeface="B Yagut" panose="00000400000000000000" pitchFamily="2" charset="-78"/>
              </a:rPr>
              <a:t>، </a:t>
            </a:r>
            <a:r>
              <a:rPr lang="fa-IR" sz="2400" smtClean="0">
                <a:solidFill>
                  <a:prstClr val="black"/>
                </a:solidFill>
                <a:cs typeface="B Yagut" panose="00000400000000000000" pitchFamily="2" charset="-78"/>
              </a:rPr>
              <a:t>لاهیجان،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خیابان شهید بهشتی، بهشتی 11، مرکز بهداشت شهرستان لاهیجان، مرکز آموزش بهورزی</a:t>
            </a:r>
            <a:endParaRPr lang="en-US" sz="2400" dirty="0"/>
          </a:p>
        </p:txBody>
      </p:sp>
      <p:pic>
        <p:nvPicPr>
          <p:cNvPr id="4" name="ZOOM00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01774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 smtClean="0">
                <a:cs typeface="B Yagut" panose="00000400000000000000" pitchFamily="2" charset="-78"/>
              </a:rPr>
              <a:t>اهداف آموزشی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48706"/>
            <a:ext cx="8229600" cy="4013049"/>
          </a:xfrm>
        </p:spPr>
        <p:txBody>
          <a:bodyPr>
            <a:noAutofit/>
          </a:bodyPr>
          <a:lstStyle/>
          <a:p>
            <a:pPr lvl="0" algn="just" rtl="1">
              <a:buNone/>
            </a:pPr>
            <a:r>
              <a:rPr lang="fa-IR" sz="2400" dirty="0">
                <a:solidFill>
                  <a:prstClr val="black"/>
                </a:solidFill>
                <a:cs typeface="B Yagut"/>
              </a:rPr>
              <a:t>انتظار می رود پس از پایان تدریس فراگیر بتواند: 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1-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وظایف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/>
              </a:rPr>
              <a:t>اصلی دستگاه گوارش را توضیح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دهد.</a:t>
            </a:r>
            <a:endParaRPr lang="fa-IR" sz="2400" dirty="0">
              <a:solidFill>
                <a:prstClr val="black"/>
              </a:solidFill>
              <a:latin typeface="Book Antiqua"/>
              <a:cs typeface="B Yagut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2-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بخش های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/>
              </a:rPr>
              <a:t>مختلف دستگاه گوارش را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نام ببرد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/>
              </a:rPr>
              <a:t>3-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/>
              </a:rPr>
              <a:t>بخش های مختلف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دهان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و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دندان را توضیح دهد.</a:t>
            </a:r>
            <a:endParaRPr lang="fa-IR" sz="2400" dirty="0">
              <a:solidFill>
                <a:prstClr val="black"/>
              </a:solidFill>
              <a:cs typeface="B Yagut"/>
            </a:endParaRPr>
          </a:p>
          <a:p>
            <a:pPr marL="173038" lvl="0" indent="0" algn="just" rtl="1">
              <a:buNone/>
            </a:pPr>
            <a:r>
              <a:rPr lang="fa-IR" sz="2400" dirty="0">
                <a:solidFill>
                  <a:prstClr val="black"/>
                </a:solidFill>
                <a:cs typeface="B Yagut"/>
              </a:rPr>
              <a:t>4- دوره های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دندانی را تشریح کند.</a:t>
            </a:r>
            <a:endParaRPr lang="fa-IR" sz="2400" dirty="0">
              <a:solidFill>
                <a:prstClr val="black"/>
              </a:solidFill>
              <a:cs typeface="B Yagut"/>
            </a:endParaRPr>
          </a:p>
          <a:p>
            <a:pPr marL="173038" lvl="0" indent="0" algn="just" rtl="1">
              <a:buNone/>
            </a:pPr>
            <a:r>
              <a:rPr lang="fa-IR" sz="2400" dirty="0">
                <a:solidFill>
                  <a:prstClr val="black"/>
                </a:solidFill>
                <a:cs typeface="B Yagut"/>
              </a:rPr>
              <a:t>5-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لوله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ی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گوارشی و اندام های مربوط به آن را تشریح کند.</a:t>
            </a:r>
            <a:endParaRPr lang="fa-IR" sz="2400" dirty="0">
              <a:solidFill>
                <a:prstClr val="black"/>
              </a:solidFill>
              <a:cs typeface="B Yagut"/>
            </a:endParaRPr>
          </a:p>
          <a:p>
            <a:pPr marL="173038" lvl="0" indent="0" algn="just" rtl="1">
              <a:buNone/>
            </a:pPr>
            <a:r>
              <a:rPr lang="fa-IR" sz="2400" dirty="0">
                <a:solidFill>
                  <a:prstClr val="black"/>
                </a:solidFill>
                <a:cs typeface="B Yagut"/>
              </a:rPr>
              <a:t>6-</a:t>
            </a:r>
            <a:r>
              <a:rPr lang="en-US" sz="2400" dirty="0">
                <a:solidFill>
                  <a:prstClr val="black"/>
                </a:solidFill>
                <a:cs typeface="B Yagut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غده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های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گوارشی و عملکرد آن ها را توضیح دهد.</a:t>
            </a:r>
          </a:p>
          <a:p>
            <a:pPr marL="0" lvl="0" indent="0" algn="just" rtl="1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 </a:t>
            </a:r>
            <a:endParaRPr lang="fa-IR" sz="2400" dirty="0">
              <a:solidFill>
                <a:prstClr val="black"/>
              </a:solidFill>
              <a:cs typeface="B Yagut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ZOOM00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3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b="1" dirty="0" smtClean="0">
                <a:cs typeface="B Yagut" panose="00000400000000000000" pitchFamily="2" charset="-78"/>
              </a:rPr>
              <a:t>فهرست مطالب این جلسه: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1-</a:t>
            </a:r>
            <a:r>
              <a:rPr lang="en-US" sz="2400" dirty="0" smtClean="0">
                <a:cs typeface="B Yagut"/>
              </a:rPr>
              <a:t> </a:t>
            </a:r>
            <a:r>
              <a:rPr lang="fa-IR" sz="2400" dirty="0" smtClean="0">
                <a:cs typeface="B Yagut"/>
              </a:rPr>
              <a:t>اصول کلی عملکرد دستگاه گوارش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2-</a:t>
            </a:r>
            <a:r>
              <a:rPr lang="en-US" sz="2400" dirty="0" smtClean="0">
                <a:cs typeface="B Yagut"/>
              </a:rPr>
              <a:t> </a:t>
            </a:r>
            <a:r>
              <a:rPr lang="fa-IR" sz="2400" dirty="0" smtClean="0">
                <a:cs typeface="B Yagut"/>
              </a:rPr>
              <a:t>وظایف بخش های مختلف دستگاه گوارش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3- آناتومی و فیزیولوژی دهان و دندان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4- دوره های دندانی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5- آناتومی و فیزیولوژی لوله ی گوارشی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6-</a:t>
            </a:r>
            <a:r>
              <a:rPr lang="en-US" sz="2400" dirty="0" smtClean="0">
                <a:cs typeface="B Yagut"/>
              </a:rPr>
              <a:t> </a:t>
            </a:r>
            <a:r>
              <a:rPr lang="fa-IR" sz="2400" dirty="0" smtClean="0">
                <a:cs typeface="B Yagut"/>
              </a:rPr>
              <a:t>آناتومی و فیزیولوژی غده های گوارشی </a:t>
            </a:r>
          </a:p>
          <a:p>
            <a:pPr marL="0" indent="0" algn="r" rtl="1">
              <a:buNone/>
            </a:pPr>
            <a:endParaRPr lang="en-US" sz="2400" dirty="0">
              <a:cs typeface="B Yagut"/>
            </a:endParaRPr>
          </a:p>
        </p:txBody>
      </p:sp>
      <p:pic>
        <p:nvPicPr>
          <p:cNvPr id="5" name="ZOOM00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01774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مقدمه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 rtl="1">
              <a:buNone/>
            </a:pPr>
            <a:r>
              <a:rPr lang="fa-IR" sz="2400" dirty="0">
                <a:latin typeface="Times New Roman"/>
                <a:ea typeface="Times New Roman"/>
                <a:cs typeface="B Yagut"/>
              </a:rPr>
              <a:t>دستگاه گوارش در واقع به منزله لوله ای است که برای بدن به طور دائم </a:t>
            </a:r>
            <a:r>
              <a:rPr lang="fa-IR" sz="2400" dirty="0" smtClean="0">
                <a:latin typeface="Times New Roman"/>
                <a:ea typeface="Times New Roman"/>
                <a:cs typeface="B Yagut"/>
              </a:rPr>
              <a:t>آب، </a:t>
            </a:r>
            <a:r>
              <a:rPr lang="fa-IR" sz="2400" dirty="0">
                <a:latin typeface="Times New Roman"/>
                <a:ea typeface="Times New Roman"/>
                <a:cs typeface="B Yagut"/>
              </a:rPr>
              <a:t>الکترولیت ها (مواد معدنی محلول در آب نظیر سدیم و کلر) و </a:t>
            </a:r>
            <a:r>
              <a:rPr lang="fa-IR" sz="2400" b="1" dirty="0">
                <a:latin typeface="Times New Roman"/>
                <a:ea typeface="Times New Roman"/>
                <a:cs typeface="B Yagut"/>
              </a:rPr>
              <a:t>مواد مغذی </a:t>
            </a:r>
            <a:r>
              <a:rPr lang="fa-IR" sz="2400" dirty="0">
                <a:latin typeface="Times New Roman"/>
                <a:ea typeface="Times New Roman"/>
                <a:cs typeface="B Yagut"/>
              </a:rPr>
              <a:t>را فراهم می </a:t>
            </a:r>
            <a:r>
              <a:rPr lang="fa-IR" sz="2400" dirty="0" smtClean="0">
                <a:latin typeface="Times New Roman"/>
                <a:ea typeface="Times New Roman"/>
                <a:cs typeface="B Yagut"/>
              </a:rPr>
              <a:t>کند</a:t>
            </a:r>
            <a:r>
              <a:rPr lang="en-US" sz="2400" dirty="0" smtClean="0">
                <a:latin typeface="Times New Roman"/>
                <a:ea typeface="Times New Roman"/>
                <a:cs typeface="B Yagut"/>
              </a:rPr>
              <a:t>.</a:t>
            </a:r>
            <a:endParaRPr lang="fa-IR" sz="2400" dirty="0" smtClean="0">
              <a:latin typeface="Times New Roman"/>
              <a:ea typeface="Times New Roman"/>
              <a:cs typeface="B Yagut"/>
            </a:endParaRPr>
          </a:p>
          <a:p>
            <a:pPr marL="0" indent="0" algn="just" rtl="1">
              <a:buNone/>
            </a:pPr>
            <a:r>
              <a:rPr lang="fa-IR" sz="2400" b="1" dirty="0" smtClean="0">
                <a:ln w="6350">
                  <a:noFill/>
                </a:ln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جهت </a:t>
            </a:r>
            <a:r>
              <a:rPr lang="fa-IR" sz="2400" b="1" dirty="0">
                <a:ln w="6350">
                  <a:noFill/>
                </a:ln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تامین مواد مغذی بدن دستگاه گوارش باید خصوصیات زیر را داشته باشد.</a:t>
            </a:r>
            <a:endParaRPr lang="fa-IR" sz="2400" b="1" dirty="0" smtClean="0">
              <a:latin typeface="Times New Roman"/>
              <a:cs typeface="B Yagut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1-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غذا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باید در طول لوله گوارش در حرکت باشد این حرکت توسط عضلات صاف جدار گوارش صورت می گیرد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حرکت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این عضلات غیر ارادی بوده وتحت تاثیر سیستم عصبی خودکار است.</a:t>
            </a:r>
          </a:p>
          <a:p>
            <a:pPr marL="54864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2-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ترشح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شیره هاضمه وهضم غذا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مواد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غذایی تحت تاثیر شیره های گ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وارشی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تجزیه شده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و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به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فرم قابل جذب در می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آیند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.</a:t>
            </a:r>
            <a:r>
              <a:rPr lang="fa-IR" sz="2400" b="1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( هضم غذا )</a:t>
            </a:r>
            <a:endParaRPr lang="fa-IR" sz="2400" b="1" dirty="0">
              <a:solidFill>
                <a:prstClr val="black"/>
              </a:solidFill>
              <a:latin typeface="B Yagut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3- </a:t>
            </a:r>
            <a:r>
              <a:rPr lang="fa-IR" sz="2400" b="1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جذب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فراورده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های هضم شده وآب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والکترولیتها</a:t>
            </a:r>
            <a:endParaRPr lang="en-US" sz="2400" dirty="0">
              <a:cs typeface="B Yagut"/>
            </a:endParaRPr>
          </a:p>
        </p:txBody>
      </p:sp>
      <p:pic>
        <p:nvPicPr>
          <p:cNvPr id="4" name="ZOOM00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077747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اندام های دستگاه گوارش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 Yagut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 دستگاه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گوارش از دو بخش تشکیل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شده :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 Yagut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    1- لوله 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گوارش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: از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دهان شروع به مخرج ختم می شود شامل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: دهان 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حلق،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مری،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معده،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روده باریک و روده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بزرگ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   2- غده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ها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و ضمائم گوارشی : شامل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غددبزاقی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معدی،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روده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ای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،</a:t>
            </a:r>
            <a:r>
              <a:rPr lang="en-US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کبد </a:t>
            </a:r>
            <a:r>
              <a:rPr lang="fa-IR" sz="2400" dirty="0">
                <a:solidFill>
                  <a:prstClr val="black"/>
                </a:solidFill>
                <a:latin typeface="B Yagut"/>
                <a:cs typeface="B Yagut" panose="00000400000000000000" pitchFamily="2" charset="-78"/>
              </a:rPr>
              <a:t>ولوزالمعده</a:t>
            </a:r>
          </a:p>
          <a:p>
            <a:pPr algn="just"/>
            <a:endParaRPr lang="en-US" sz="2800" dirty="0">
              <a:latin typeface="B Yagut"/>
              <a:cs typeface="B Yagut" panose="00000400000000000000" pitchFamily="2" charset="-78"/>
            </a:endParaRPr>
          </a:p>
        </p:txBody>
      </p:sp>
      <p:pic>
        <p:nvPicPr>
          <p:cNvPr id="5" name="ZOOM00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01774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دهان ودندان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7300"/>
            <a:ext cx="8568952" cy="4047836"/>
          </a:xfrm>
        </p:spPr>
        <p:txBody>
          <a:bodyPr>
            <a:normAutofit/>
          </a:bodyPr>
          <a:lstStyle/>
          <a:p>
            <a:pPr marL="92075" lvl="0" indent="261938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دهان اولین بخش دستگاه گوارش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 از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لبها شروع وبه حلق منتهی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میشود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411163" lvl="0" indent="-411163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دهان :  دندان-  لثه - 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زبان - 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سقف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دهان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–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حلق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82563" indent="-46038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دوفک در دهان وجود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 :  فک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بالا ثابت است وحرکت نمی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کند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فک پایین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 حرکت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داردوباعث باز وبسته شدن دهان می گردد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داخل استخوان هر فک حفراتی وجود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دارند که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دندانها در آن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قرار دارند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r" rtl="1"/>
            <a:endParaRPr lang="en-US" sz="2200" dirty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57533"/>
            <a:ext cx="4320480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OOM00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4888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5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Yagut"/>
                <a:cs typeface="B Yagut" panose="00000400000000000000" pitchFamily="2" charset="-78"/>
              </a:rPr>
              <a:t>ساختمان دندان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 Yagut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17309"/>
            <a:ext cx="8229600" cy="3771636"/>
          </a:xfrm>
        </p:spPr>
        <p:txBody>
          <a:bodyPr>
            <a:normAutofit/>
          </a:bodyPr>
          <a:lstStyle/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1-</a:t>
            </a:r>
            <a:r>
              <a:rPr lang="en-US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 </a:t>
            </a:r>
            <a:r>
              <a:rPr lang="fa-IR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تاج دندان :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قسمتی </a:t>
            </a:r>
            <a:r>
              <a:rPr lang="fa-IR" sz="24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از دندان که خارج از استخوان فک قرار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دارد و در </a:t>
            </a:r>
            <a:r>
              <a:rPr lang="fa-IR" sz="24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دهان دیده می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شود</a:t>
            </a:r>
            <a:r>
              <a:rPr lang="en-US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B Yagut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2-</a:t>
            </a:r>
            <a:r>
              <a:rPr lang="en-US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 </a:t>
            </a:r>
            <a:r>
              <a:rPr lang="fa-IR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ریشه دندان :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قسمتی </a:t>
            </a:r>
            <a:r>
              <a:rPr lang="fa-IR" sz="24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از دندان که در داخل استخوان فک قرار دارد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و دیده </a:t>
            </a:r>
            <a:r>
              <a:rPr lang="fa-IR" sz="24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نمی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شود</a:t>
            </a:r>
            <a:r>
              <a:rPr lang="en-US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B Yagut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(طوق: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محل </a:t>
            </a:r>
            <a:r>
              <a:rPr lang="fa-IR" sz="2400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اتصال تاج به ریشه را طوق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B Yagut" pitchFamily="2" charset="-78"/>
              </a:rPr>
              <a:t>گویند</a:t>
            </a:r>
            <a:r>
              <a:rPr lang="en-US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sz="2400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fa-IR" sz="2400" dirty="0" smtClean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 rtl="1"/>
            <a:endParaRPr 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7493"/>
            <a:ext cx="3096344" cy="266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OOM00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15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لایه های دندان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لایه داخلی، لایه میانی، لایه بیرونی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لایه داخلی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مغزدندان که اعصاب ورگهای خونی در آن قرار دارند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لایه میانی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عاج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لایه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بیرونی </a:t>
            </a:r>
            <a:r>
              <a:rPr lang="en-US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الف - مینا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            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     ب - سیمان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یاساروج</a:t>
            </a:r>
          </a:p>
          <a:p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5" y="2437456"/>
            <a:ext cx="3109913" cy="306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OOM00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017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آناتومی و فیزیولوژی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5NN7CDR5NKU2-831-1093</_dlc_DocId>
    <_dlc_DocIdUrl xmlns="1047730d-92e1-4018-9084-d932fd3a7f58">
      <Url>http://www.health.gov.ir/hnd/_layouts/DocIdRedir.aspx?ID=5NN7CDR5NKU2-831-1093</Url>
      <Description>5NN7CDR5NKU2-831-1093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2CDC76-D371-4D1F-A2AC-862C0253BAD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5A7C749-98C9-40C4-BF70-58AB62ECE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52636E-F16B-40A9-8575-31353DDFFD6D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12fdc5dc-769e-4543-b10d-fbea3dac4417"/>
    <ds:schemaRef ds:uri="1047730d-92e1-4018-9084-d932fd3a7f58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BB55443-9EB0-4485-AC3C-344139A8A8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</TotalTime>
  <Words>1826</Words>
  <Application>Microsoft Office PowerPoint</Application>
  <PresentationFormat>On-screen Show (16:10)</PresentationFormat>
  <Paragraphs>215</Paragraphs>
  <Slides>29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 Unicode MS</vt:lpstr>
      <vt:lpstr>Arial</vt:lpstr>
      <vt:lpstr>B Yagut</vt:lpstr>
      <vt:lpstr>Book Antiqua</vt:lpstr>
      <vt:lpstr>Calibri</vt:lpstr>
      <vt:lpstr>Courier New</vt:lpstr>
      <vt:lpstr>Lucida Sans</vt:lpstr>
      <vt:lpstr>Tahoma</vt:lpstr>
      <vt:lpstr>Times New Roman</vt:lpstr>
      <vt:lpstr>Wingdings</vt:lpstr>
      <vt:lpstr>Wingdings 2</vt:lpstr>
      <vt:lpstr>Wingdings 3</vt:lpstr>
      <vt:lpstr>Office Theme</vt:lpstr>
      <vt:lpstr>Apex</vt:lpstr>
      <vt:lpstr>PowerPoint Presentation</vt:lpstr>
      <vt:lpstr>PowerPoint Presentation</vt:lpstr>
      <vt:lpstr>اهداف آموزشی</vt:lpstr>
      <vt:lpstr>فهرست مطالب این جلسه:</vt:lpstr>
      <vt:lpstr>مقدمه</vt:lpstr>
      <vt:lpstr>اندام های دستگاه گوارش</vt:lpstr>
      <vt:lpstr>دهان ودندان</vt:lpstr>
      <vt:lpstr>ساختمان دندان</vt:lpstr>
      <vt:lpstr>لایه های دندان</vt:lpstr>
      <vt:lpstr>سطوح دندانی</vt:lpstr>
      <vt:lpstr>دوره های دندانی </vt:lpstr>
      <vt:lpstr>در هر نیم فک 8 دندان دایمی وجود دارد که ازوسط واز جلوبه عقب شماره گذاری می شود:</vt:lpstr>
      <vt:lpstr>PowerPoint Presentation</vt:lpstr>
      <vt:lpstr>لثه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وظیفه روده باریک</vt:lpstr>
      <vt:lpstr>روده بزرگ یا کولون</vt:lpstr>
      <vt:lpstr>PowerPoint Presentation</vt:lpstr>
      <vt:lpstr>PowerPoint Presentation</vt:lpstr>
      <vt:lpstr>غده های گوارشی</vt:lpstr>
      <vt:lpstr>PowerPoint Presentation</vt:lpstr>
      <vt:lpstr> خلاصه و  نتیجه گیری</vt:lpstr>
      <vt:lpstr>پرسش و تمرین</vt:lpstr>
      <vt:lpstr>منابع</vt:lpstr>
      <vt:lpstr> لطفاً نظرات و پیشنهادات خود پیرامون این بسته آموزشی را به آدرس زیر ارسال کنید: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Arya</dc:creator>
  <cp:lastModifiedBy>Sima Jalali</cp:lastModifiedBy>
  <cp:revision>289</cp:revision>
  <dcterms:created xsi:type="dcterms:W3CDTF">2014-11-12T05:22:58Z</dcterms:created>
  <dcterms:modified xsi:type="dcterms:W3CDTF">2020-12-02T10:00:18Z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0b6beeca-255e-4661-8cbb-6ced6e895430</vt:lpwstr>
  </property>
</Properties>
</file>